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sldIdLst>
    <p:sldId id="304" r:id="rId5"/>
    <p:sldId id="314" r:id="rId6"/>
    <p:sldId id="308" r:id="rId7"/>
    <p:sldId id="303" r:id="rId8"/>
    <p:sldId id="310" r:id="rId9"/>
    <p:sldId id="299" r:id="rId10"/>
    <p:sldId id="271" r:id="rId11"/>
    <p:sldId id="312" r:id="rId12"/>
    <p:sldId id="287" r:id="rId13"/>
    <p:sldId id="275" r:id="rId14"/>
    <p:sldId id="3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 w="15875"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D34-4078-9E52-D26608EE9A5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0D34-4078-9E52-D26608EE9A5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1"/>
              </a:solidFill>
              <a:ln w="2222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D34-4078-9E52-D26608EE9A5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 w="2159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0D34-4078-9E52-D26608EE9A5A}"/>
              </c:ext>
            </c:extLst>
          </c:dPt>
          <c:cat>
            <c:strRef>
              <c:f>Sheet1!$A$2:$A$5</c:f>
              <c:strCache>
                <c:ptCount val="4"/>
                <c:pt idx="0">
                  <c:v>20XX</c:v>
                </c:pt>
                <c:pt idx="1">
                  <c:v>20XX</c:v>
                </c:pt>
                <c:pt idx="2">
                  <c:v>20XX</c:v>
                </c:pt>
                <c:pt idx="3">
                  <c:v>20XX</c:v>
                </c:pt>
              </c:strCache>
            </c:strRef>
          </c:cat>
          <c:val>
            <c:numRef>
              <c:f>Sheet1!$B$2:$B$5</c:f>
              <c:numCache>
                <c:formatCode>[$$-409]#,##0</c:formatCode>
                <c:ptCount val="4"/>
                <c:pt idx="0">
                  <c:v>10000</c:v>
                </c:pt>
                <c:pt idx="1">
                  <c:v>20000</c:v>
                </c:pt>
                <c:pt idx="2">
                  <c:v>30000</c:v>
                </c:pt>
                <c:pt idx="3">
                  <c:v>40000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D89-4D74-BF0D-F67388E11F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94597680"/>
        <c:axId val="694598992"/>
      </c:barChart>
      <c:catAx>
        <c:axId val="694597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pPr>
            <a:endParaRPr lang="pt-BR"/>
          </a:p>
        </c:txPr>
        <c:crossAx val="694598992"/>
        <c:crosses val="autoZero"/>
        <c:auto val="1"/>
        <c:lblAlgn val="ctr"/>
        <c:lblOffset val="100"/>
        <c:noMultiLvlLbl val="0"/>
      </c:catAx>
      <c:valAx>
        <c:axId val="694598992"/>
        <c:scaling>
          <c:orientation val="minMax"/>
          <c:max val="40000"/>
        </c:scaling>
        <c:delete val="0"/>
        <c:axPos val="l"/>
        <c:majorGridlines>
          <c:spPr>
            <a:ln w="1587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945976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10/23/2022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8795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Benefícios do Data </a:t>
            </a:r>
            <a:r>
              <a:rPr lang="pt-BR" dirty="0" err="1">
                <a:solidFill>
                  <a:srgbClr val="212121"/>
                </a:solidFill>
                <a:latin typeface="Roboto" panose="02000000000000000000" pitchFamily="2" charset="0"/>
              </a:rPr>
              <a:t>Driven</a:t>
            </a: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A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dotar a 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junto as práticas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customer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centric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?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8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40786" y="1502974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3475068" cy="360000"/>
          </a:xfrm>
        </p:spPr>
        <p:txBody>
          <a:bodyPr>
            <a:noAutofit/>
          </a:bodyPr>
          <a:lstStyle/>
          <a:p>
            <a:r>
              <a:rPr lang="en-ZA" sz="1800" dirty="0" err="1"/>
              <a:t>Otimização</a:t>
            </a:r>
            <a:r>
              <a:rPr lang="en-ZA" sz="1800" dirty="0"/>
              <a:t> de </a:t>
            </a:r>
            <a:r>
              <a:rPr lang="en-ZA" sz="1800" dirty="0" err="1"/>
              <a:t>processos</a:t>
            </a:r>
            <a:endParaRPr lang="en-ZA" sz="18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600588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82119" y="1499006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89012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2833453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93975" y="2555081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905000" y="2170113"/>
            <a:ext cx="228441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51413" y="2173288"/>
            <a:ext cx="2282825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2283712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91563" y="2553494"/>
            <a:ext cx="914400" cy="914400"/>
          </a:xfr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F0C024C-955E-4385-A35A-F3CFF3E3B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905000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9D3DB3-C1BA-4868-A961-5C1E6633B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950734" y="2172551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A6799E-556B-499A-9E05-14516D420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3288" y="216799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3CF584F-059A-40C2-93C4-77FF3B60A4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01002" y="2170279"/>
            <a:ext cx="2286000" cy="2743200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e Ciência de Dados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7220EDAD-5F25-5806-25A5-4D7C9E80E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192" y="1848414"/>
            <a:ext cx="8200026" cy="227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73DD6D01-2071-4296-A5E4-539BB859A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/>
          <a:p>
            <a:r>
              <a:rPr lang="en-US" dirty="0"/>
              <a:t>Bi HORA EXTRA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13CBBB27-FAA2-494A-BBC2-D74BCEEFC8A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72768" y="1389888"/>
            <a:ext cx="9052560" cy="395859"/>
          </a:xfrm>
        </p:spPr>
        <p:txBody>
          <a:bodyPr/>
          <a:lstStyle/>
          <a:p>
            <a:r>
              <a:rPr lang="en-ZA" dirty="0" err="1"/>
              <a:t>Diminuição</a:t>
            </a:r>
            <a:r>
              <a:rPr lang="en-ZA" dirty="0"/>
              <a:t> de Custos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C6715B5-2190-4A3A-B45B-26A2669D1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02536"/>
            <a:ext cx="5157216" cy="393192"/>
          </a:xfrm>
        </p:spPr>
        <p:txBody>
          <a:bodyPr>
            <a:normAutofit/>
          </a:bodyPr>
          <a:lstStyle/>
          <a:p>
            <a:r>
              <a:rPr lang="en-US" dirty="0"/>
              <a:t>KEY METRICS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1CA23F63-61EC-4BE5-8A2D-0A89EBD54F67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503281565"/>
              </p:ext>
            </p:extLst>
          </p:nvPr>
        </p:nvGraphicFramePr>
        <p:xfrm>
          <a:off x="923925" y="2670175"/>
          <a:ext cx="4900295" cy="3201517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980059">
                  <a:extLst>
                    <a:ext uri="{9D8B030D-6E8A-4147-A177-3AD203B41FA5}">
                      <a16:colId xmlns:a16="http://schemas.microsoft.com/office/drawing/2014/main" val="3233966979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158840958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1014947327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2653728004"/>
                    </a:ext>
                  </a:extLst>
                </a:gridCol>
                <a:gridCol w="980059">
                  <a:extLst>
                    <a:ext uri="{9D8B030D-6E8A-4147-A177-3AD203B41FA5}">
                      <a16:colId xmlns:a16="http://schemas.microsoft.com/office/drawing/2014/main" val="4218738779"/>
                    </a:ext>
                  </a:extLst>
                </a:gridCol>
              </a:tblGrid>
              <a:tr h="903121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Clients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Orders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Gross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/>
                        <a:t>Net revenue</a:t>
                      </a:r>
                      <a:endParaRPr lang="ru-RU" sz="1200" b="0" dirty="0"/>
                    </a:p>
                  </a:txBody>
                  <a:tcPr marL="95186" marR="95186" marT="47593" marB="47593"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3590700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1100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$10,000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$7,000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826746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200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$16,000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7333721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300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$25,000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1589815"/>
                  </a:ext>
                </a:extLst>
              </a:tr>
              <a:tr h="574599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20XX</a:t>
                      </a:r>
                      <a:endParaRPr lang="ru-RU" sz="1200" dirty="0"/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dirty="0"/>
                        <a:t>400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$40,000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$30,000</a:t>
                      </a:r>
                      <a:endParaRPr lang="ru-RU" sz="1200" dirty="0"/>
                    </a:p>
                  </a:txBody>
                  <a:tcPr marL="95186" marR="95186" marT="47593" marB="47593"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832805"/>
                  </a:ext>
                </a:extLst>
              </a:tr>
            </a:tbl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4CD4A7-4E1A-4902-993B-81A396A367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002536"/>
            <a:ext cx="4334256" cy="393192"/>
          </a:xfrm>
        </p:spPr>
        <p:txBody>
          <a:bodyPr>
            <a:normAutofit/>
          </a:bodyPr>
          <a:lstStyle/>
          <a:p>
            <a:r>
              <a:rPr lang="en-US" dirty="0"/>
              <a:t>REVENUE BY YEAR</a:t>
            </a:r>
          </a:p>
        </p:txBody>
      </p:sp>
      <p:graphicFrame>
        <p:nvGraphicFramePr>
          <p:cNvPr id="27" name="Content Placeholder 13" descr="Chart">
            <a:extLst>
              <a:ext uri="{FF2B5EF4-FFF2-40B4-BE49-F238E27FC236}">
                <a16:creationId xmlns:a16="http://schemas.microsoft.com/office/drawing/2014/main" id="{864E5252-A4EE-4C7C-AF7F-132ED2B8ECD8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1165255"/>
              </p:ext>
            </p:extLst>
          </p:nvPr>
        </p:nvGraphicFramePr>
        <p:xfrm>
          <a:off x="6364288" y="2533650"/>
          <a:ext cx="5165725" cy="36941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0BFBAF-738B-42EB-AB0A-506992C08B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2DB33F-6F3F-4A62-B0DD-F747DDE7E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33746-F3B9-43A4-82DB-0DC78664A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3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Ferramentas de BI e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99</TotalTime>
  <Words>459</Words>
  <Application>Microsoft Office PowerPoint</Application>
  <PresentationFormat>Widescreen</PresentationFormat>
  <Paragraphs>104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2. BI e Ciência de Dados</vt:lpstr>
      <vt:lpstr>Bi HORA EXTRA</vt:lpstr>
      <vt:lpstr>3. Ferramentas de BI e Ciência de Dados</vt:lpstr>
      <vt:lpstr>4. Profissionais da ÁREA DE CiÊNCIA DE DADOS</vt:lpstr>
      <vt:lpstr>O que é preciso para me tornar um Cientista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23</cp:revision>
  <dcterms:created xsi:type="dcterms:W3CDTF">2022-10-23T17:55:41Z</dcterms:created>
  <dcterms:modified xsi:type="dcterms:W3CDTF">2022-10-23T19:35:35Z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